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3974" r:id="rId5"/>
    <p:sldMasterId id="2147484000" r:id="rId6"/>
  </p:sldMasterIdLst>
  <p:notesMasterIdLst>
    <p:notesMasterId r:id="rId24"/>
  </p:notesMasterIdLst>
  <p:handoutMasterIdLst>
    <p:handoutMasterId r:id="rId25"/>
  </p:handoutMasterIdLst>
  <p:sldIdLst>
    <p:sldId id="1656" r:id="rId7"/>
    <p:sldId id="1764" r:id="rId8"/>
    <p:sldId id="1762" r:id="rId9"/>
    <p:sldId id="1769" r:id="rId10"/>
    <p:sldId id="2076136269" r:id="rId11"/>
    <p:sldId id="2076136245" r:id="rId12"/>
    <p:sldId id="2076136264" r:id="rId13"/>
    <p:sldId id="2076136267" r:id="rId14"/>
    <p:sldId id="2076136270" r:id="rId15"/>
    <p:sldId id="2076136273" r:id="rId16"/>
    <p:sldId id="2076136274" r:id="rId17"/>
    <p:sldId id="2076136275" r:id="rId18"/>
    <p:sldId id="2076136271" r:id="rId19"/>
    <p:sldId id="2076136276" r:id="rId20"/>
    <p:sldId id="2076136277" r:id="rId21"/>
    <p:sldId id="2076136262" r:id="rId22"/>
    <p:sldId id="2076136278" r:id="rId23"/>
  </p:sldIdLst>
  <p:sldSz cx="14630400" cy="82296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bold r:id="rId34"/>
      <p:boldItalic r:id="rId35"/>
    </p:embeddedFont>
    <p:embeddedFont>
      <p:font typeface="Segoe UI Semilight" panose="020B0402040204020203" pitchFamily="34" charset="0"/>
      <p:regular r:id="rId36"/>
      <p:italic r:id="rId3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1656"/>
            <p14:sldId id="1764"/>
            <p14:sldId id="1762"/>
            <p14:sldId id="1769"/>
            <p14:sldId id="2076136269"/>
            <p14:sldId id="2076136245"/>
            <p14:sldId id="2076136264"/>
            <p14:sldId id="2076136267"/>
            <p14:sldId id="2076136270"/>
            <p14:sldId id="2076136273"/>
            <p14:sldId id="2076136274"/>
            <p14:sldId id="2076136275"/>
            <p14:sldId id="2076136271"/>
            <p14:sldId id="2076136276"/>
            <p14:sldId id="2076136277"/>
            <p14:sldId id="2076136262"/>
            <p14:sldId id="2076136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2D2D2"/>
    <a:srgbClr val="0078D3"/>
    <a:srgbClr val="76CEEA"/>
    <a:srgbClr val="50E6FF"/>
    <a:srgbClr val="243A5E"/>
    <a:srgbClr val="9FCB3A"/>
    <a:srgbClr val="0C59A4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54D3B-2580-492D-B7C5-293D495C91B3}" v="50" dt="2020-11-14T00:58:43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2" autoAdjust="0"/>
    <p:restoredTop sz="92015" autoAdjust="0"/>
  </p:normalViewPr>
  <p:slideViewPr>
    <p:cSldViewPr snapToGrid="0" snapToObjects="1">
      <p:cViewPr varScale="1">
        <p:scale>
          <a:sx n="83" d="100"/>
          <a:sy n="83" d="100"/>
        </p:scale>
        <p:origin x="60" y="6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1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11/15/2020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531937" y="7534074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425257" y="7095687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A8E14-42B1-4D6C-892F-1BCCEAD4E5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55" y="2025049"/>
            <a:ext cx="6002173" cy="3486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406845-8B44-4125-A0D0-17EA3A8CF1A2}"/>
              </a:ext>
            </a:extLst>
          </p:cNvPr>
          <p:cNvSpPr/>
          <p:nvPr userDrawn="1"/>
        </p:nvSpPr>
        <p:spPr>
          <a:xfrm>
            <a:off x="12759910" y="289669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8162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0C90-39DA-4555-9A7E-22B46E9CC1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81E49-56E4-4353-9858-61944A9902AC}"/>
              </a:ext>
            </a:extLst>
          </p:cNvPr>
          <p:cNvSpPr/>
          <p:nvPr userDrawn="1"/>
        </p:nvSpPr>
        <p:spPr>
          <a:xfrm>
            <a:off x="233450" y="7572345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412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Windows logo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398287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5342E14A-2A42-43D8-9170-5AFA3A5CC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2600" kern="1200" spc="0" baseline="0" noProof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0861153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E6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4250389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0588625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rgbClr val="505050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/>
              <a:t>Windows execution guidelines / Template / 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32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3263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ue background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85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9768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dark blue background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FA855D29-C3D2-42B5-BCED-FC971D10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0340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19D75FBE-AA5B-4EF5-B89F-FDC74FC3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599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29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ark gray typ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4630399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Body copy">
            <a:extLst>
              <a:ext uri="{FF2B5EF4-FFF2-40B4-BE49-F238E27FC236}">
                <a16:creationId xmlns:a16="http://schemas.microsoft.com/office/drawing/2014/main" id="{D55EF980-D1B0-49A2-9CBC-A42C0A0F9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78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 - three right columns ar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BF177B7-9434-4C69-B2BD-998651732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" descr="Grey zone on the slide to place a picture">
            <a:extLst>
              <a:ext uri="{FF2B5EF4-FFF2-40B4-BE49-F238E27FC236}">
                <a16:creationId xmlns:a16="http://schemas.microsoft.com/office/drawing/2014/main" id="{CC598F34-3B3C-41DB-A5A0-7A9EFB837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 dirty="0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9106078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ne column on the left and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0F7CFFF-D75A-4271-B613-391CF1AD0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1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Picture placeholder 2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Picture placeholder 3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Picture placeholder 4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Picture placeholder 5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Picture placeholder 6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203174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on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97561E-CC24-4D6D-9A11-8840277CEFAC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30176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815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400" b="1" dirty="0">
              <a:solidFill>
                <a:srgbClr val="00A0E3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4DFD365B-B896-494A-8FE6-10A949BC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589" y="2455909"/>
            <a:ext cx="4890857" cy="517064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>
              <a:defRPr sz="3360" b="1" spc="-6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6B46FDF-C521-49AD-BEA9-93B967D77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589" y="345263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12D57396-EFC5-451B-95B9-F7C757738E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584" y="384102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1B86F1B-CC72-4D61-B3C7-3A3A7F191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5587" y="443731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99034E33-EA6D-4423-AA68-C9AE5E1410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584" y="480665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335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36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2046100" y="7096056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1A071-24DB-4511-BDBD-6E82D92A29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70" y="2066543"/>
            <a:ext cx="5854408" cy="34684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F15AB-CB89-419F-BE8B-0DEFFBA07994}"/>
              </a:ext>
            </a:extLst>
          </p:cNvPr>
          <p:cNvSpPr/>
          <p:nvPr userDrawn="1"/>
        </p:nvSpPr>
        <p:spPr>
          <a:xfrm>
            <a:off x="12806036" y="23670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0337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051E3-9D83-4DF2-B56B-AE218D88B5D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65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11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3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9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0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2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4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6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E06CEC-BB81-4A39-B163-20BF2D20AE3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168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96E380-F174-4F8D-B7E9-12503E0F036A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44436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pic>
        <p:nvPicPr>
          <p:cNvPr id="14" name="Microsoft logo">
            <a:extLst>
              <a:ext uri="{FF2B5EF4-FFF2-40B4-BE49-F238E27FC236}">
                <a16:creationId xmlns:a16="http://schemas.microsoft.com/office/drawing/2014/main" id="{9EFD75ED-509A-45A1-BCDF-8A5A35F3E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97" y="7088436"/>
            <a:ext cx="2565626" cy="11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6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26B097-63C3-419A-93E5-F91E4F3C4A9B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FC540-6EBD-45F3-B3EB-73811274CA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CAF9C-1424-4DF4-B5B1-F864DD5E2E14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60E89-0CB5-4095-9B9F-C18D58954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C042C-E8B2-4EF7-A524-D98B1F04F4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0E37DD-FBE5-4668-90D9-53CD94F79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B134E-9FF8-4F97-9515-9212D0FBE433}"/>
              </a:ext>
            </a:extLst>
          </p:cNvPr>
          <p:cNvSpPr/>
          <p:nvPr userDrawn="1"/>
        </p:nvSpPr>
        <p:spPr>
          <a:xfrm>
            <a:off x="12856314" y="7568233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C2F7D-9070-48BE-AE36-23473C6685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9536-A98E-4894-84E4-325F847057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3C63C-EDEC-45E4-AA65-49EACFF89FC1}"/>
              </a:ext>
            </a:extLst>
          </p:cNvPr>
          <p:cNvSpPr/>
          <p:nvPr userDrawn="1"/>
        </p:nvSpPr>
        <p:spPr>
          <a:xfrm>
            <a:off x="282436" y="7608994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290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76EAC-8951-437D-B780-9EE6C84333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6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F5563BBB-18DF-4D03-A458-75F8F20F5F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531937" y="7534074"/>
            <a:ext cx="1818473" cy="38946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ECC85AB-3807-46E8-840D-0EDC71F1DDC9}"/>
              </a:ext>
            </a:extLst>
          </p:cNvPr>
          <p:cNvSpPr txBox="1">
            <a:spLocks/>
          </p:cNvSpPr>
          <p:nvPr userDrawn="1"/>
        </p:nvSpPr>
        <p:spPr>
          <a:xfrm>
            <a:off x="12425257" y="7095687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8ED35-7F96-4388-8EB0-E6FE2273EE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55" y="2025049"/>
            <a:ext cx="6002173" cy="3486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6A8565-76FB-48FC-A497-0A89402218C4}"/>
              </a:ext>
            </a:extLst>
          </p:cNvPr>
          <p:cNvSpPr/>
          <p:nvPr userDrawn="1"/>
        </p:nvSpPr>
        <p:spPr>
          <a:xfrm>
            <a:off x="12694594" y="171321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12517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17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230147" y="7469726"/>
            <a:ext cx="1818473" cy="389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D2CEFE-61F1-4AE1-9703-0918228260C6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28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4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6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F6016B-EED4-4673-A045-788D0A4E0072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346911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6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8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0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1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951098-4930-4502-9A44-161BF17C97D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6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8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17830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8705C-87EE-482B-8FA3-6D9CA9B74E55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120E0D-CA98-432F-919A-9473F09A0C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EE6419-FC82-4FB9-B9D5-31B63A3595DF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34F19-932E-40F9-AB88-95FA9B3CD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1040" y="2910936"/>
            <a:ext cx="5486400" cy="13295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040" y="47548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12647-7FD7-4932-9C98-FBEC14526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F83C0-015F-4D1D-B2BC-87EF7BCCC0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B4E52BC-3D94-4F30-AF8C-49319FC47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39" y="754778"/>
            <a:ext cx="10972800" cy="59831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766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789B9-F840-4F3F-8C5E-BC4E0A980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18CC0-673C-4AEB-9E72-64D05A937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FB6F3B-B8EF-46EB-A947-EEFB54C676C5}"/>
              </a:ext>
            </a:extLst>
          </p:cNvPr>
          <p:cNvSpPr/>
          <p:nvPr userDrawn="1"/>
        </p:nvSpPr>
        <p:spPr>
          <a:xfrm>
            <a:off x="208689" y="753968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r="2"/>
          <a:stretch/>
        </p:blipFill>
        <p:spPr>
          <a:xfrm>
            <a:off x="135465" y="1020160"/>
            <a:ext cx="3498563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357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9143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9095926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71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EFE0-896A-4AE0-BEAD-F7806D49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52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6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0E85AEB-FEB2-4D60-81DD-BF3A575A896F}"/>
              </a:ext>
            </a:extLst>
          </p:cNvPr>
          <p:cNvSpPr txBox="1"/>
          <p:nvPr userDrawn="1"/>
        </p:nvSpPr>
        <p:spPr>
          <a:xfrm>
            <a:off x="3511296" y="450363"/>
            <a:ext cx="76078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Diversity Communities</a:t>
            </a:r>
          </a:p>
          <a:p>
            <a:pPr algn="l"/>
            <a:endParaRPr lang="es-ES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950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45B2F-F547-4B1F-9974-AD053655ADD2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A675F-E6DA-48D0-8FD2-ED779A1E7C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5F243-D32B-4DD9-A582-3E806AA56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58CF96-EC90-4BBA-B49B-3043607AD01B}"/>
              </a:ext>
            </a:extLst>
          </p:cNvPr>
          <p:cNvSpPr/>
          <p:nvPr userDrawn="1"/>
        </p:nvSpPr>
        <p:spPr>
          <a:xfrm>
            <a:off x="12790122" y="7605002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726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35" r:id="rId2"/>
    <p:sldLayoutId id="2147483813" r:id="rId3"/>
    <p:sldLayoutId id="2147483815" r:id="rId4"/>
    <p:sldLayoutId id="2147483806" r:id="rId5"/>
    <p:sldLayoutId id="2147484031" r:id="rId6"/>
    <p:sldLayoutId id="2147484032" r:id="rId7"/>
    <p:sldLayoutId id="2147484034" r:id="rId8"/>
    <p:sldLayoutId id="2147483973" r:id="rId9"/>
    <p:sldLayoutId id="2147483972" r:id="rId10"/>
    <p:sldLayoutId id="2147483915" r:id="rId11"/>
    <p:sldLayoutId id="2147483965" r:id="rId12"/>
    <p:sldLayoutId id="2147483900" r:id="rId13"/>
    <p:sldLayoutId id="2147483818" r:id="rId14"/>
    <p:sldLayoutId id="2147483957" r:id="rId15"/>
    <p:sldLayoutId id="2147483958" r:id="rId16"/>
    <p:sldLayoutId id="2147483959" r:id="rId17"/>
    <p:sldLayoutId id="2147483917" r:id="rId18"/>
    <p:sldLayoutId id="2147483918" r:id="rId19"/>
    <p:sldLayoutId id="2147483919" r:id="rId20"/>
    <p:sldLayoutId id="2147483846" r:id="rId21"/>
    <p:sldLayoutId id="2147483810" r:id="rId22"/>
    <p:sldLayoutId id="2147483814" r:id="rId23"/>
    <p:sldLayoutId id="2147483914" r:id="rId24"/>
    <p:sldLayoutId id="2147484039" r:id="rId25"/>
  </p:sldLayoutIdLst>
  <p:transition>
    <p:fade/>
  </p:transition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74457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36" r:id="rId2"/>
    <p:sldLayoutId id="2147484028" r:id="rId3"/>
    <p:sldLayoutId id="2147483985" r:id="rId4"/>
    <p:sldLayoutId id="2147483983" r:id="rId5"/>
    <p:sldLayoutId id="2147483977" r:id="rId6"/>
    <p:sldLayoutId id="2147483976" r:id="rId7"/>
    <p:sldLayoutId id="2147483986" r:id="rId8"/>
    <p:sldLayoutId id="2147483975" r:id="rId9"/>
    <p:sldLayoutId id="2147483979" r:id="rId10"/>
    <p:sldLayoutId id="2147483978" r:id="rId11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789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37" r:id="rId2"/>
    <p:sldLayoutId id="2147484001" r:id="rId3"/>
    <p:sldLayoutId id="2147484011" r:id="rId4"/>
    <p:sldLayoutId id="2147484010" r:id="rId5"/>
    <p:sldLayoutId id="2147484002" r:id="rId6"/>
    <p:sldLayoutId id="2147484003" r:id="rId7"/>
    <p:sldLayoutId id="2147484030" r:id="rId8"/>
    <p:sldLayoutId id="2147484033" r:id="rId9"/>
    <p:sldLayoutId id="2147484006" r:id="rId10"/>
    <p:sldLayoutId id="2147484015" r:id="rId11"/>
    <p:sldLayoutId id="2147484004" r:id="rId12"/>
    <p:sldLayoutId id="2147484012" r:id="rId13"/>
    <p:sldLayoutId id="2147484018" r:id="rId14"/>
    <p:sldLayoutId id="2147484019" r:id="rId15"/>
    <p:sldLayoutId id="2147484020" r:id="rId16"/>
    <p:sldLayoutId id="2147484041" r:id="rId17"/>
    <p:sldLayoutId id="2147484038" r:id="rId18"/>
    <p:sldLayoutId id="2147484040" r:id="rId19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tfs.org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9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0" y="1898247"/>
            <a:ext cx="137658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FDE0-C8F0-46BA-B2D8-A4B85F726733}"/>
              </a:ext>
            </a:extLst>
          </p:cNvPr>
          <p:cNvSpPr txBox="1"/>
          <p:nvPr/>
        </p:nvSpPr>
        <p:spPr>
          <a:xfrm>
            <a:off x="450011" y="1898247"/>
            <a:ext cx="1375212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It turns out that there is a global initiative to make public transit data universally accessible: </a:t>
            </a:r>
            <a:r>
              <a:rPr lang="en-US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https://gtfs.org/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3195A-2B68-495A-93FB-36288F52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98" y="3143730"/>
            <a:ext cx="1238422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18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0" y="1898247"/>
            <a:ext cx="137658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FDE0-C8F0-46BA-B2D8-A4B85F726733}"/>
              </a:ext>
            </a:extLst>
          </p:cNvPr>
          <p:cNvSpPr txBox="1"/>
          <p:nvPr/>
        </p:nvSpPr>
        <p:spPr>
          <a:xfrm>
            <a:off x="450011" y="1898247"/>
            <a:ext cx="137521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King County Metro supports that! </a:t>
            </a:r>
          </a:p>
        </p:txBody>
      </p:sp>
      <p:pic>
        <p:nvPicPr>
          <p:cNvPr id="6" name="Graphic 5" descr="Heart">
            <a:extLst>
              <a:ext uri="{FF2B5EF4-FFF2-40B4-BE49-F238E27FC236}">
                <a16:creationId xmlns:a16="http://schemas.microsoft.com/office/drawing/2014/main" id="{2EA82112-9006-4186-AE59-067C31D1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104" y="166319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12A82-13BF-486B-9038-11C6BAA1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85" y="2577595"/>
            <a:ext cx="10172830" cy="53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86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0" y="1898247"/>
            <a:ext cx="137658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FDE0-C8F0-46BA-B2D8-A4B85F726733}"/>
              </a:ext>
            </a:extLst>
          </p:cNvPr>
          <p:cNvSpPr txBox="1"/>
          <p:nvPr/>
        </p:nvSpPr>
        <p:spPr>
          <a:xfrm>
            <a:off x="450011" y="1898247"/>
            <a:ext cx="13752126" cy="5355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Problem solved in 8 steps: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Get the </a:t>
            </a:r>
            <a:r>
              <a:rPr lang="en-US" sz="3200" dirty="0" err="1">
                <a:solidFill>
                  <a:schemeClr val="bg1"/>
                </a:solidFill>
              </a:rPr>
              <a:t>RealTime</a:t>
            </a:r>
            <a:r>
              <a:rPr lang="en-US" sz="3200" dirty="0">
                <a:solidFill>
                  <a:schemeClr val="bg1"/>
                </a:solidFill>
              </a:rPr>
              <a:t> FTS Feed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Filter only routes I’m interested in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Store data somewhere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Create a geofence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Check if the bus is entering or leaving the geofence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If yes, send a notification to my phone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Leave the office</a:t>
            </a:r>
          </a:p>
          <a:p>
            <a:pPr marL="514350" indent="-514350" algn="l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Catch the bus</a:t>
            </a:r>
          </a:p>
          <a:p>
            <a:pPr marL="514350" indent="-514350" algn="l"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896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1" y="1898247"/>
            <a:ext cx="1375212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Geofencing and Geospatial locations can be a little complex to manage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5EE0DA3-93B5-49DD-A3A6-5B6E230B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769" y="2322299"/>
            <a:ext cx="9182862" cy="58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1E59661-1FE0-4935-A9B7-7187C4AD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000" y="2654499"/>
            <a:ext cx="9668256" cy="4825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24494A-443B-4C68-93AD-3B47CAB09352}"/>
              </a:ext>
            </a:extLst>
          </p:cNvPr>
          <p:cNvSpPr txBox="1"/>
          <p:nvPr/>
        </p:nvSpPr>
        <p:spPr>
          <a:xfrm>
            <a:off x="450011" y="7029676"/>
            <a:ext cx="1375212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Azure SQL get us covered!</a:t>
            </a:r>
          </a:p>
          <a:p>
            <a:pPr algn="ctr"/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14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0" y="1898247"/>
            <a:ext cx="137658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FDE0-C8F0-46BA-B2D8-A4B85F726733}"/>
              </a:ext>
            </a:extLst>
          </p:cNvPr>
          <p:cNvSpPr txBox="1"/>
          <p:nvPr/>
        </p:nvSpPr>
        <p:spPr>
          <a:xfrm>
            <a:off x="450011" y="1898247"/>
            <a:ext cx="13752126" cy="5047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Geospatial Support in Azure SQL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OGC Standard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Azure SQL / SQL Server specific extensions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Data Types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Geometry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Geography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Additional Features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Indexing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23A6D-8CAF-424B-A235-E6681B72F920}"/>
              </a:ext>
            </a:extLst>
          </p:cNvPr>
          <p:cNvSpPr txBox="1"/>
          <p:nvPr/>
        </p:nvSpPr>
        <p:spPr>
          <a:xfrm>
            <a:off x="2977966" y="7325865"/>
            <a:ext cx="8709948" cy="4247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https://github.com/Azure-Samples/azure-sql-db-serverless-geospatial</a:t>
            </a:r>
          </a:p>
        </p:txBody>
      </p:sp>
    </p:spTree>
    <p:extLst>
      <p:ext uri="{BB962C8B-B14F-4D97-AF65-F5344CB8AC3E}">
        <p14:creationId xmlns:p14="http://schemas.microsoft.com/office/powerpoint/2010/main" val="39914434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7C93F1-B345-43F6-88F9-A852BDE767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EF35D44-2C5B-40E9-B454-F56774A874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A653BA-DCA7-4396-B752-FF12285E0B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F515F-2AD9-4246-8341-58379B0D8922}"/>
              </a:ext>
            </a:extLst>
          </p:cNvPr>
          <p:cNvSpPr/>
          <p:nvPr/>
        </p:nvSpPr>
        <p:spPr>
          <a:xfrm>
            <a:off x="5011877" y="3329323"/>
            <a:ext cx="28376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Demo!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7E05DC-8B97-4F2F-A7C5-CD6230B7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10058400" y="-15242"/>
            <a:ext cx="5633884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EF361-F7C9-44B7-9FC2-8180C026C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4" y="245206"/>
            <a:ext cx="1935200" cy="11242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5E195F-E37F-47BE-85E9-1CCEFA470429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9348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A76E-B9E1-43DE-894F-7F636E82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7F95F9-74E0-445F-A3BF-CDBCBC1B2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7C93F1-B345-43F6-88F9-A852BDE767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EF35D44-2C5B-40E9-B454-F56774A874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A653BA-DCA7-4396-B752-FF12285E0B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F515F-2AD9-4246-8341-58379B0D8922}"/>
              </a:ext>
            </a:extLst>
          </p:cNvPr>
          <p:cNvSpPr/>
          <p:nvPr/>
        </p:nvSpPr>
        <p:spPr>
          <a:xfrm>
            <a:off x="5011877" y="3329323"/>
            <a:ext cx="46066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Thank You!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7E05DC-8B97-4F2F-A7C5-CD6230B7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10058400" y="-15242"/>
            <a:ext cx="5633884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EF361-F7C9-44B7-9FC2-8180C026C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4" y="245206"/>
            <a:ext cx="1935200" cy="11242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5E195F-E37F-47BE-85E9-1CCEFA470429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1686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F1DF-4BED-4D7B-9151-6F7B4903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550C-959C-41C0-B9D6-C9F2D6E97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3EC28-1C87-4059-91F4-2800A52D00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67A9A-C04A-4A37-B415-81767B8BA2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15D6A5-0261-4DEF-8CB1-9E1E936728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10 Reasons why Azure SQL is the best database for developers 8211 Picture">
            <a:extLst>
              <a:ext uri="{FF2B5EF4-FFF2-40B4-BE49-F238E27FC236}">
                <a16:creationId xmlns:a16="http://schemas.microsoft.com/office/drawing/2014/main" id="{CCD080FC-632E-4C7D-8FB3-9AA4A7446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586" y="-15242"/>
            <a:ext cx="39306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BDB3-CB6F-4455-920C-F4A64B68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3" y="621277"/>
            <a:ext cx="9281674" cy="444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04EA5-6B3B-4368-B94B-2748D1E52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9" y="3422948"/>
            <a:ext cx="9546228" cy="461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12295-9319-4ECB-8359-48B2F194FFAB}"/>
              </a:ext>
            </a:extLst>
          </p:cNvPr>
          <p:cNvSpPr txBox="1"/>
          <p:nvPr/>
        </p:nvSpPr>
        <p:spPr>
          <a:xfrm>
            <a:off x="554719" y="7458977"/>
            <a:ext cx="10503453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https://docs.microsoft.com/en-us/samples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1909E-B960-485F-ACBD-E0F83183CE57}"/>
              </a:ext>
            </a:extLst>
          </p:cNvPr>
          <p:cNvSpPr txBox="1"/>
          <p:nvPr/>
        </p:nvSpPr>
        <p:spPr>
          <a:xfrm>
            <a:off x="181906" y="162563"/>
            <a:ext cx="10503453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https://devblogs.microsoft.com/azure-sql/</a:t>
            </a:r>
          </a:p>
        </p:txBody>
      </p:sp>
    </p:spTree>
    <p:extLst>
      <p:ext uri="{BB962C8B-B14F-4D97-AF65-F5344CB8AC3E}">
        <p14:creationId xmlns:p14="http://schemas.microsoft.com/office/powerpoint/2010/main" val="2959534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8A2C3-4D12-4CE8-AF88-3F158AFFF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F82C320-0515-4DC5-A00B-392C45C2030C}"/>
              </a:ext>
            </a:extLst>
          </p:cNvPr>
          <p:cNvSpPr txBox="1">
            <a:spLocks/>
          </p:cNvSpPr>
          <p:nvPr/>
        </p:nvSpPr>
        <p:spPr>
          <a:xfrm>
            <a:off x="5551356" y="2597416"/>
            <a:ext cx="6272782" cy="178035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>
                <a:ln w="3175">
                  <a:noFill/>
                </a:ln>
                <a:solidFill>
                  <a:srgbClr val="00B0F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3600" dirty="0"/>
              <a:t>Never miss the bus with Azure Function, IFTTT, Azure SQL and </a:t>
            </a:r>
            <a:r>
              <a:rPr lang="en-US" sz="3600" dirty="0" err="1"/>
              <a:t>GeoSpatial</a:t>
            </a:r>
            <a:endParaRPr lang="en-IN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11A27-662C-4F88-86EA-24D9458CB607}"/>
              </a:ext>
            </a:extLst>
          </p:cNvPr>
          <p:cNvSpPr/>
          <p:nvPr/>
        </p:nvSpPr>
        <p:spPr>
          <a:xfrm>
            <a:off x="5734166" y="4654314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12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9125" y="2550041"/>
            <a:ext cx="3129517" cy="312951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7759525" y="3505897"/>
            <a:ext cx="310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Davide Mauri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9525" y="4230342"/>
            <a:ext cx="212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Azure SQL PM</a:t>
            </a:r>
            <a:endParaRPr lang="en-IN" sz="2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59525" y="4168248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C41A2-4A04-4DED-A20E-6178D83131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9BAD98-C60E-47E8-A72B-CF1A76BFCC52}"/>
              </a:ext>
            </a:extLst>
          </p:cNvPr>
          <p:cNvSpPr/>
          <p:nvPr/>
        </p:nvSpPr>
        <p:spPr>
          <a:xfrm>
            <a:off x="12871437" y="7588111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502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Davide Mauri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1" y="1898247"/>
            <a:ext cx="10972800" cy="5047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SQL Server / Azure Data MVP for 12 Years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Worked in consulting services for 20 years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Joined Azure SQL group on mid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Still a developer at heart!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Now Azure SQL PM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Focus on Azure SQL Hyperscale &amp; Developers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Very active in the Community, Conference Speaker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Website: http://davidemauri.it/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DevBlogs</a:t>
            </a:r>
            <a:r>
              <a:rPr lang="en-US" sz="2800" dirty="0">
                <a:solidFill>
                  <a:schemeClr val="bg1"/>
                </a:solidFill>
              </a:rPr>
              <a:t>: https://devblogs.microsoft.com/azure-sql/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Dev.To</a:t>
            </a:r>
            <a:r>
              <a:rPr lang="en-US" sz="2800" dirty="0">
                <a:solidFill>
                  <a:schemeClr val="bg1"/>
                </a:solidFill>
              </a:rPr>
              <a:t>: https://dev.to/yorek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5F42-FB62-433C-B2E3-4E304F5C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031" y="1554619"/>
            <a:ext cx="4333354" cy="433335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9675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109189"/>
            <a:ext cx="10972800" cy="1196610"/>
          </a:xfrm>
        </p:spPr>
        <p:txBody>
          <a:bodyPr/>
          <a:lstStyle/>
          <a:p>
            <a:r>
              <a:rPr lang="en-US" dirty="0"/>
              <a:t>Practical Azure SQL Database for Modern Developers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953965" y="1898247"/>
            <a:ext cx="9398642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 developer-focused book, to help you leverage all the relational and post-relational features that Azure SQL has, to easily create fast, scalable and secure applications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Lots of samples and discussions taking into account different languages: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Python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.NET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Java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 more!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7C60718E-9DD9-4E44-8384-A4B55D3F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1" y="1759083"/>
            <a:ext cx="4203012" cy="60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21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8EE75FCD-E1FE-46CE-BF18-DD1A839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371011" y="1864073"/>
            <a:ext cx="4929892" cy="1055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/>
          <p:nvPr/>
        </p:nvSpPr>
        <p:spPr>
          <a:xfrm>
            <a:off x="5258025" y="372672"/>
            <a:ext cx="31558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Sponsors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74E275-BAD1-43FA-BDA5-70EB12E86852}"/>
              </a:ext>
            </a:extLst>
          </p:cNvPr>
          <p:cNvSpPr/>
          <p:nvPr/>
        </p:nvSpPr>
        <p:spPr>
          <a:xfrm>
            <a:off x="4180679" y="4173243"/>
            <a:ext cx="5310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DevOps Partner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9D64B-E63A-487D-88FC-41CD41C0C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40" y="5324174"/>
            <a:ext cx="2138635" cy="2138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F9B210-E512-4341-8A80-24DC68E380BC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AF13D1-1B20-44C2-A3F8-0C1AC2A55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211"/>
            <a:ext cx="14630400" cy="8046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8A48D6-8747-4392-9997-042969CAD1BC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B3F2C-9CC4-480F-9E03-F8F5A243C635}"/>
              </a:ext>
            </a:extLst>
          </p:cNvPr>
          <p:cNvSpPr/>
          <p:nvPr/>
        </p:nvSpPr>
        <p:spPr>
          <a:xfrm>
            <a:off x="4831988" y="290981"/>
            <a:ext cx="449033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Communities</a:t>
            </a:r>
          </a:p>
          <a:p>
            <a:endParaRPr lang="en-IN" sz="5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087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267E37-D88E-4B9E-A9F9-C601E9B4B0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30"/>
            <a:ext cx="14630400" cy="80461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3DE11-9D71-409F-A812-BCBB86F74C53}"/>
              </a:ext>
            </a:extLst>
          </p:cNvPr>
          <p:cNvSpPr/>
          <p:nvPr/>
        </p:nvSpPr>
        <p:spPr>
          <a:xfrm>
            <a:off x="4831988" y="290981"/>
            <a:ext cx="449033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Communities</a:t>
            </a:r>
          </a:p>
          <a:p>
            <a:endParaRPr lang="en-IN" sz="5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97BC0-486D-4C44-B36C-6C1714D29400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725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Never Miss The Bus!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AB9AF-B1D5-4A83-B704-B5475726F8AA}"/>
              </a:ext>
            </a:extLst>
          </p:cNvPr>
          <p:cNvSpPr txBox="1"/>
          <p:nvPr/>
        </p:nvSpPr>
        <p:spPr>
          <a:xfrm>
            <a:off x="450011" y="1898247"/>
            <a:ext cx="10972800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 real life challenge!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When I should get out of the office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to make sure I can catch the bus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to go back home in time?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Schedule and forecasts are not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accurate due to wild traffic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I wish I could have real time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bus location…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57732308-A799-4FDA-BB53-ADF6034D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06" y="2743200"/>
            <a:ext cx="6872616" cy="45269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2129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94428FB3-FCDF-4BFD-B252-489A02EEC544}"/>
    </a:ext>
  </a:extLst>
</a:theme>
</file>

<file path=ppt/theme/theme3.xml><?xml version="1.0" encoding="utf-8"?>
<a:theme xmlns:a="http://schemas.openxmlformats.org/drawingml/2006/main" name="SOFT BLACK TEMPLATE">
  <a:themeElements>
    <a:clrScheme name="Custom 26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D83B01"/>
      </a:accent3>
      <a:accent4>
        <a:srgbClr val="FF8C00"/>
      </a:accent4>
      <a:accent5>
        <a:srgbClr val="BEBEBE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D1C9BB07-021B-4D5B-925E-A1E5E239A0B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418</Words>
  <Application>Microsoft Office PowerPoint</Application>
  <PresentationFormat>Custom</PresentationFormat>
  <Paragraphs>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Segoe UI</vt:lpstr>
      <vt:lpstr>Calibri</vt:lpstr>
      <vt:lpstr>Segoe UI Semilight</vt:lpstr>
      <vt:lpstr>Quicksand</vt:lpstr>
      <vt:lpstr>Segoe UI Semibold</vt:lpstr>
      <vt:lpstr>Wingdings</vt:lpstr>
      <vt:lpstr>Arial</vt:lpstr>
      <vt:lpstr>Document template - Corp grid</vt:lpstr>
      <vt:lpstr>WHITE TEMPLATE</vt:lpstr>
      <vt:lpstr>SOFT BLACK TEMPLATE</vt:lpstr>
      <vt:lpstr>Document or presentation title</vt:lpstr>
      <vt:lpstr>PowerPoint Presentation</vt:lpstr>
      <vt:lpstr>Document or presentation title</vt:lpstr>
      <vt:lpstr>Davide Mauri</vt:lpstr>
      <vt:lpstr>Practical Azure SQL Database for Modern Developers</vt:lpstr>
      <vt:lpstr>PowerPoint Presentation</vt:lpstr>
      <vt:lpstr>PowerPoint Presentation</vt:lpstr>
      <vt:lpstr>PowerPoint Presentation</vt:lpstr>
      <vt:lpstr>Never Miss The Bus!</vt:lpstr>
      <vt:lpstr>Never Miss The Bus!</vt:lpstr>
      <vt:lpstr>Never Miss The Bus!</vt:lpstr>
      <vt:lpstr>Never Miss The Bus!</vt:lpstr>
      <vt:lpstr>Never Miss The Bus!</vt:lpstr>
      <vt:lpstr>Never Miss The Bus!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4</cp:revision>
  <dcterms:created xsi:type="dcterms:W3CDTF">2020-10-17T05:30:34Z</dcterms:created>
  <dcterms:modified xsi:type="dcterms:W3CDTF">2020-11-15T19:49:39Z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